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58" r:id="rId4"/>
    <p:sldId id="262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0033"/>
    <a:srgbClr val="FFEBEB"/>
    <a:srgbClr val="F40A63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176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C6E52C-F028-477B-889E-8B6D4D62C61E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583E46-CB86-42C2-8A30-84C8F143C955}" type="slidenum">
              <a:rPr lang="es-ES"/>
              <a:pPr/>
              <a:t>1</a:t>
            </a:fld>
            <a:endParaRPr lang="es-E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E56585-60EE-469C-9F5D-879654A82DF2}" type="slidenum">
              <a:rPr lang="es-ES"/>
              <a:pPr/>
              <a:t>2</a:t>
            </a:fld>
            <a:endParaRPr lang="es-E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6906F-4083-4CE4-B2F3-BE43C552773D}" type="slidenum">
              <a:rPr lang="es-ES"/>
              <a:pPr/>
              <a:t>3</a:t>
            </a:fld>
            <a:endParaRPr lang="es-E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62DFFC-EB3A-4782-8B4B-0F62AA67523C}" type="slidenum">
              <a:rPr lang="es-ES"/>
              <a:pPr/>
              <a:t>4</a:t>
            </a:fld>
            <a:endParaRPr lang="es-E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B84FE-2670-40F4-96E7-5BEFD7C22176}" type="slidenum">
              <a:rPr lang="es-ES"/>
              <a:pPr/>
              <a:t>5</a:t>
            </a:fld>
            <a:endParaRPr lang="es-E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B84FE-2670-40F4-96E7-5BEFD7C22176}" type="slidenum">
              <a:rPr lang="es-ES"/>
              <a:pPr/>
              <a:t>6</a:t>
            </a:fld>
            <a:endParaRPr lang="es-E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583E46-CB86-42C2-8A30-84C8F143C955}" type="slidenum">
              <a:rPr lang="es-ES"/>
              <a:pPr/>
              <a:t>7</a:t>
            </a:fld>
            <a:endParaRPr lang="es-E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863C7-C484-46AD-A721-A4555FB9BD7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A8B40-C78D-4C73-BB13-DEB3AABD443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43C98-547E-44B9-9F53-23557E9B78D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7B11E31-93EF-4834-8187-B84A122E780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8D380-1023-4A86-9F3D-6D0306CD041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B07C2-1EB3-4EC4-B6C5-DDDED3F5FD3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004AC-4398-4551-8D5C-FF17E591EDE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1741D3-F256-412A-9F19-B60E57DAE10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C0A540-E703-40B0-A67E-3F0074FE7D6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41287-3DF4-4AC8-96AF-01AE07CCC30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A63BD-A379-4050-A561-330787EA923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CDBF5-08DA-4783-91FB-0FB14606003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65875F-64EC-4BE3-9BEB-77A362686C1F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2348880"/>
            <a:ext cx="6260232" cy="1470025"/>
          </a:xfrm>
        </p:spPr>
        <p:txBody>
          <a:bodyPr/>
          <a:lstStyle/>
          <a:p>
            <a:r>
              <a:rPr lang="es-ES_tradnl" dirty="0" smtClean="0"/>
              <a:t>¡¡Bienvenidos!!</a:t>
            </a:r>
            <a:endParaRPr lang="es-ES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980000" y="6354000"/>
            <a:ext cx="7128000" cy="476250"/>
          </a:xfrm>
          <a:prstGeom prst="rect">
            <a:avLst/>
          </a:prstGeom>
          <a:solidFill>
            <a:srgbClr val="0070C0"/>
          </a:solidFill>
          <a:ln w="41275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Premium </a:t>
            </a:r>
            <a:r>
              <a:rPr lang="es-ES_tradnl" sz="1600" dirty="0">
                <a:solidFill>
                  <a:schemeClr val="bg1"/>
                </a:solidFill>
                <a:latin typeface="Gill Sans MT" pitchFamily="34" charset="0"/>
              </a:rPr>
              <a:t>VAR </a:t>
            </a:r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para México, Colombia, Costa Rica, Guatemala, Honduras y Panamá.</a:t>
            </a:r>
            <a:endParaRPr lang="es-ES" sz="1600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979712" y="36562"/>
            <a:ext cx="7128072" cy="800150"/>
          </a:xfrm>
          <a:prstGeom prst="rect">
            <a:avLst/>
          </a:prstGeom>
          <a:solidFill>
            <a:srgbClr val="800000"/>
          </a:solidFill>
          <a:ln w="63500" cmpd="thickThin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800" b="1" dirty="0">
                <a:solidFill>
                  <a:schemeClr val="bg1"/>
                </a:solidFill>
              </a:rPr>
              <a:t>PRESENTACION</a:t>
            </a:r>
            <a:endParaRPr lang="es-ES" sz="2800" b="1" dirty="0">
              <a:solidFill>
                <a:schemeClr val="bg1"/>
              </a:solidFill>
            </a:endParaRPr>
          </a:p>
        </p:txBody>
      </p:sp>
      <p:pic>
        <p:nvPicPr>
          <p:cNvPr id="7" name="6 Imagen" descr="logoacsisolo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36000"/>
            <a:ext cx="1584176" cy="721366"/>
          </a:xfrm>
          <a:prstGeom prst="rect">
            <a:avLst/>
          </a:prstGeom>
        </p:spPr>
      </p:pic>
      <p:pic>
        <p:nvPicPr>
          <p:cNvPr id="8" name="Picture 3" descr="C:\Users\fv\AppData\Local\Microsoft\Windows\Temporary Internet Files\Content.Outlook\H22GE81B\GUPTA-large (3).png"/>
          <p:cNvPicPr>
            <a:picLocks noChangeAspect="1" noChangeArrowheads="1"/>
          </p:cNvPicPr>
          <p:nvPr/>
        </p:nvPicPr>
        <p:blipFill>
          <a:blip r:embed="rId4" cstate="print"/>
          <a:srcRect b="25000"/>
          <a:stretch>
            <a:fillRect/>
          </a:stretch>
        </p:blipFill>
        <p:spPr bwMode="auto">
          <a:xfrm>
            <a:off x="179512" y="6408020"/>
            <a:ext cx="1728192" cy="39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50825" y="1484313"/>
            <a:ext cx="85693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>
                <a:solidFill>
                  <a:schemeClr val="tx2"/>
                </a:solidFill>
              </a:rPr>
              <a:t>Fundada en </a:t>
            </a:r>
            <a:r>
              <a:rPr lang="es-ES_tradnl" sz="2400" b="1" dirty="0" smtClean="0">
                <a:solidFill>
                  <a:schemeClr val="tx2"/>
                </a:solidFill>
              </a:rPr>
              <a:t>Noviembre de 1994.</a:t>
            </a:r>
            <a:r>
              <a:rPr lang="es-ES_tradnl" sz="2400" dirty="0">
                <a:solidFill>
                  <a:schemeClr val="tx2"/>
                </a:solidFill>
              </a:rPr>
              <a:t/>
            </a:r>
            <a:br>
              <a:rPr lang="es-ES_tradnl" sz="2400" dirty="0">
                <a:solidFill>
                  <a:schemeClr val="tx2"/>
                </a:solidFill>
              </a:rPr>
            </a:br>
            <a:endParaRPr lang="es-ES_tradnl" sz="2400" dirty="0">
              <a:solidFill>
                <a:schemeClr val="tx2"/>
              </a:solidFill>
            </a:endParaRPr>
          </a:p>
          <a:p>
            <a:pPr algn="just"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>
                <a:solidFill>
                  <a:schemeClr val="tx2"/>
                </a:solidFill>
              </a:rPr>
              <a:t>Enfocada a la distribución de </a:t>
            </a:r>
            <a:r>
              <a:rPr lang="es-ES_tradnl" sz="2400" b="1" dirty="0" smtClean="0">
                <a:solidFill>
                  <a:schemeClr val="tx2"/>
                </a:solidFill>
              </a:rPr>
              <a:t>software.</a:t>
            </a:r>
          </a:p>
          <a:p>
            <a:pPr algn="just">
              <a:buClr>
                <a:srgbClr val="990033"/>
              </a:buClr>
              <a:buFont typeface="Wingdings" pitchFamily="2" charset="2"/>
              <a:buChar char="Ø"/>
            </a:pPr>
            <a:endParaRPr lang="es-ES_tradnl" sz="2400" b="1" dirty="0">
              <a:solidFill>
                <a:schemeClr val="tx2"/>
              </a:solidFill>
            </a:endParaRPr>
          </a:p>
          <a:p>
            <a:pPr algn="just"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 smtClean="0">
                <a:solidFill>
                  <a:schemeClr val="tx2"/>
                </a:solidFill>
              </a:rPr>
              <a:t>En 2010 logramos acreditación a nivel 2 de la Norma Mexicana de calidad NMX-I-059/02-NYCE-2005.</a:t>
            </a:r>
            <a:r>
              <a:rPr lang="es-ES_tradnl" sz="2400" dirty="0" smtClean="0">
                <a:solidFill>
                  <a:schemeClr val="tx2"/>
                </a:solidFill>
              </a:rPr>
              <a:t> </a:t>
            </a:r>
          </a:p>
          <a:p>
            <a:pPr algn="just">
              <a:buClr>
                <a:srgbClr val="990033"/>
              </a:buClr>
              <a:buFont typeface="Wingdings" pitchFamily="2" charset="2"/>
              <a:buChar char="Ø"/>
            </a:pPr>
            <a:endParaRPr lang="es-ES_tradnl" sz="2400" dirty="0">
              <a:solidFill>
                <a:schemeClr val="tx2"/>
              </a:solidFill>
            </a:endParaRPr>
          </a:p>
          <a:p>
            <a:pPr algn="just"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 smtClean="0">
                <a:solidFill>
                  <a:schemeClr val="tx2"/>
                </a:solidFill>
              </a:rPr>
              <a:t>Ingenieros certificados </a:t>
            </a:r>
            <a:r>
              <a:rPr lang="es-ES_tradnl" sz="2400" b="1" dirty="0" smtClean="0">
                <a:solidFill>
                  <a:schemeClr val="tx2"/>
                </a:solidFill>
              </a:rPr>
              <a:t>por el </a:t>
            </a:r>
            <a:r>
              <a:rPr lang="es-ES_tradnl" sz="2400" b="1" dirty="0" smtClean="0">
                <a:solidFill>
                  <a:schemeClr val="tx2"/>
                </a:solidFill>
              </a:rPr>
              <a:t>“</a:t>
            </a:r>
            <a:r>
              <a:rPr lang="es-MX" sz="2400" b="1" dirty="0" smtClean="0">
                <a:solidFill>
                  <a:schemeClr val="tx2"/>
                </a:solidFill>
              </a:rPr>
              <a:t>Software </a:t>
            </a:r>
            <a:r>
              <a:rPr lang="es-MX" sz="2400" b="1" dirty="0" err="1" smtClean="0">
                <a:solidFill>
                  <a:schemeClr val="tx2"/>
                </a:solidFill>
              </a:rPr>
              <a:t>Engineering</a:t>
            </a:r>
            <a:r>
              <a:rPr lang="es-MX" sz="2400" b="1" dirty="0" smtClean="0">
                <a:solidFill>
                  <a:schemeClr val="tx2"/>
                </a:solidFill>
              </a:rPr>
              <a:t> </a:t>
            </a:r>
            <a:r>
              <a:rPr lang="es-MX" sz="2400" b="1" dirty="0" err="1" smtClean="0">
                <a:solidFill>
                  <a:schemeClr val="tx2"/>
                </a:solidFill>
              </a:rPr>
              <a:t>Institute</a:t>
            </a:r>
            <a:r>
              <a:rPr lang="es-MX" sz="2400" b="1" dirty="0" smtClean="0">
                <a:solidFill>
                  <a:schemeClr val="tx2"/>
                </a:solidFill>
              </a:rPr>
              <a:t>”</a:t>
            </a:r>
            <a:r>
              <a:rPr lang="es-MX" sz="2400" i="1" dirty="0" smtClean="0"/>
              <a:t> </a:t>
            </a:r>
            <a:r>
              <a:rPr lang="es-ES_tradnl" sz="2400" b="1" dirty="0" smtClean="0">
                <a:solidFill>
                  <a:schemeClr val="tx2"/>
                </a:solidFill>
              </a:rPr>
              <a:t>(SEI) en metodología “Personal Software </a:t>
            </a:r>
            <a:r>
              <a:rPr lang="es-ES_tradnl" sz="2400" b="1" dirty="0" err="1" smtClean="0">
                <a:solidFill>
                  <a:schemeClr val="tx2"/>
                </a:solidFill>
              </a:rPr>
              <a:t>Process</a:t>
            </a:r>
            <a:r>
              <a:rPr lang="es-ES_tradnl" sz="2400" b="1" dirty="0" smtClean="0">
                <a:solidFill>
                  <a:schemeClr val="tx2"/>
                </a:solidFill>
              </a:rPr>
              <a:t>”  (PSP) integran </a:t>
            </a:r>
            <a:r>
              <a:rPr lang="es-ES_tradnl" sz="2400" b="1" dirty="0" smtClean="0">
                <a:solidFill>
                  <a:schemeClr val="tx2"/>
                </a:solidFill>
              </a:rPr>
              <a:t>nuestro </a:t>
            </a:r>
            <a:r>
              <a:rPr lang="es-ES_tradnl" sz="2400" b="1" dirty="0" err="1" smtClean="0">
                <a:solidFill>
                  <a:schemeClr val="tx2"/>
                </a:solidFill>
              </a:rPr>
              <a:t>Staff</a:t>
            </a:r>
            <a:r>
              <a:rPr lang="es-ES_tradnl" sz="2400" b="1" dirty="0" smtClean="0">
                <a:solidFill>
                  <a:schemeClr val="tx2"/>
                </a:solidFill>
              </a:rPr>
              <a:t>.</a:t>
            </a:r>
          </a:p>
          <a:p>
            <a:pPr algn="just">
              <a:buClr>
                <a:srgbClr val="990033"/>
              </a:buClr>
              <a:buFont typeface="Wingdings" pitchFamily="2" charset="2"/>
              <a:buChar char="Ø"/>
            </a:pPr>
            <a:endParaRPr lang="es-ES_tradnl" sz="2400" b="1" dirty="0" smtClean="0">
              <a:solidFill>
                <a:schemeClr val="tx2"/>
              </a:solidFill>
            </a:endParaRPr>
          </a:p>
          <a:p>
            <a:pPr algn="just"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 smtClean="0">
                <a:solidFill>
                  <a:schemeClr val="tx2"/>
                </a:solidFill>
              </a:rPr>
              <a:t>En 2014 ampliamos nuestra cobertura. </a:t>
            </a:r>
            <a:endParaRPr lang="es-ES_tradnl" sz="2400" dirty="0">
              <a:solidFill>
                <a:schemeClr val="tx2"/>
              </a:solidFill>
            </a:endParaRP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1980000" y="36000"/>
            <a:ext cx="7128000" cy="799200"/>
          </a:xfrm>
          <a:prstGeom prst="rect">
            <a:avLst/>
          </a:prstGeom>
          <a:solidFill>
            <a:srgbClr val="800000"/>
          </a:solidFill>
          <a:ln w="63500" cap="rnd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800" b="1" dirty="0" smtClean="0">
                <a:solidFill>
                  <a:schemeClr val="bg1"/>
                </a:solidFill>
              </a:rPr>
              <a:t>TRAYECTORIA</a:t>
            </a:r>
            <a:r>
              <a:rPr lang="es-ES_tradnl" sz="2800" b="1" dirty="0" smtClean="0">
                <a:solidFill>
                  <a:srgbClr val="FFCCFF"/>
                </a:solidFill>
              </a:rPr>
              <a:t> </a:t>
            </a:r>
            <a:endParaRPr lang="es-ES" sz="2800" b="1" dirty="0">
              <a:solidFill>
                <a:srgbClr val="FFCCFF"/>
              </a:solidFill>
            </a:endParaRPr>
          </a:p>
        </p:txBody>
      </p:sp>
      <p:pic>
        <p:nvPicPr>
          <p:cNvPr id="5" name="4 Imagen" descr="logoacsisolo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36000"/>
            <a:ext cx="1584176" cy="721366"/>
          </a:xfrm>
          <a:prstGeom prst="rect">
            <a:avLst/>
          </a:prstGeom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980000" y="6354000"/>
            <a:ext cx="7128000" cy="476250"/>
          </a:xfrm>
          <a:prstGeom prst="rect">
            <a:avLst/>
          </a:prstGeom>
          <a:solidFill>
            <a:srgbClr val="0070C0"/>
          </a:solidFill>
          <a:ln w="41275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Premium </a:t>
            </a:r>
            <a:r>
              <a:rPr lang="es-ES_tradnl" sz="1600" dirty="0">
                <a:solidFill>
                  <a:schemeClr val="bg1"/>
                </a:solidFill>
                <a:latin typeface="Gill Sans MT" pitchFamily="34" charset="0"/>
              </a:rPr>
              <a:t>VAR </a:t>
            </a:r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para México, Colombia, Costa Rica, Guatemala, Honduras y Panamá.</a:t>
            </a:r>
            <a:endParaRPr lang="es-ES" sz="160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7" name="Picture 3" descr="C:\Users\fv\AppData\Local\Microsoft\Windows\Temporary Internet Files\Content.Outlook\H22GE81B\GUPTA-large (3).png"/>
          <p:cNvPicPr>
            <a:picLocks noChangeAspect="1" noChangeArrowheads="1"/>
          </p:cNvPicPr>
          <p:nvPr/>
        </p:nvPicPr>
        <p:blipFill>
          <a:blip r:embed="rId4" cstate="print"/>
          <a:srcRect b="25000"/>
          <a:stretch>
            <a:fillRect/>
          </a:stretch>
        </p:blipFill>
        <p:spPr bwMode="auto">
          <a:xfrm>
            <a:off x="179512" y="6408020"/>
            <a:ext cx="1728192" cy="39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980000" y="36000"/>
            <a:ext cx="7128000" cy="799200"/>
          </a:xfrm>
          <a:prstGeom prst="rect">
            <a:avLst/>
          </a:prstGeom>
          <a:solidFill>
            <a:srgbClr val="800000"/>
          </a:solidFill>
          <a:ln w="63500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800" b="1" dirty="0" smtClean="0">
                <a:solidFill>
                  <a:schemeClr val="bg1"/>
                </a:solidFill>
              </a:rPr>
              <a:t>NUESTRO COMPROMISO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611188" y="1268413"/>
            <a:ext cx="81375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>
                <a:solidFill>
                  <a:schemeClr val="tx2"/>
                </a:solidFill>
              </a:rPr>
              <a:t>Alto dominio técnico para un soporte eficiente.</a:t>
            </a:r>
            <a:r>
              <a:rPr lang="es-ES_tradnl" sz="2400" dirty="0">
                <a:solidFill>
                  <a:schemeClr val="tx2"/>
                </a:solidFill>
              </a:rPr>
              <a:t> </a:t>
            </a:r>
            <a:br>
              <a:rPr lang="es-ES_tradnl" sz="2400" dirty="0">
                <a:solidFill>
                  <a:schemeClr val="tx2"/>
                </a:solidFill>
              </a:rPr>
            </a:br>
            <a:endParaRPr lang="es-ES_tradnl" sz="2400" dirty="0">
              <a:solidFill>
                <a:schemeClr val="tx2"/>
              </a:solidFill>
            </a:endParaRPr>
          </a:p>
          <a:p>
            <a:pPr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>
                <a:solidFill>
                  <a:schemeClr val="tx2"/>
                </a:solidFill>
              </a:rPr>
              <a:t>Capacitación y consultoría acompañan los </a:t>
            </a:r>
            <a:r>
              <a:rPr lang="es-ES_tradnl" sz="2400" b="1" dirty="0" smtClean="0">
                <a:solidFill>
                  <a:schemeClr val="tx2"/>
                </a:solidFill>
              </a:rPr>
              <a:t>      productos </a:t>
            </a:r>
            <a:r>
              <a:rPr lang="es-ES_tradnl" sz="2400" b="1" dirty="0">
                <a:solidFill>
                  <a:schemeClr val="tx2"/>
                </a:solidFill>
              </a:rPr>
              <a:t>que comercializamos</a:t>
            </a:r>
            <a:r>
              <a:rPr lang="es-ES_tradnl" sz="2400" dirty="0">
                <a:solidFill>
                  <a:schemeClr val="tx2"/>
                </a:solidFill>
              </a:rPr>
              <a:t>. </a:t>
            </a:r>
            <a:endParaRPr lang="es-ES_tradnl" sz="2400" dirty="0" smtClean="0">
              <a:solidFill>
                <a:schemeClr val="tx2"/>
              </a:solidFill>
            </a:endParaRPr>
          </a:p>
          <a:p>
            <a:pPr>
              <a:buClr>
                <a:srgbClr val="990033"/>
              </a:buClr>
              <a:buFont typeface="Wingdings" pitchFamily="2" charset="2"/>
              <a:buChar char="Ø"/>
            </a:pPr>
            <a:endParaRPr lang="es-ES_tradnl" sz="2400" dirty="0">
              <a:solidFill>
                <a:schemeClr val="tx2"/>
              </a:solidFill>
            </a:endParaRPr>
          </a:p>
          <a:p>
            <a:pPr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 smtClean="0">
                <a:solidFill>
                  <a:schemeClr val="tx2"/>
                </a:solidFill>
              </a:rPr>
              <a:t>Largas y fructíferas relaciones de negocio con nuestros clientes.</a:t>
            </a:r>
          </a:p>
          <a:p>
            <a:pPr>
              <a:buClr>
                <a:srgbClr val="990033"/>
              </a:buClr>
              <a:buFont typeface="Wingdings" pitchFamily="2" charset="2"/>
              <a:buChar char="Ø"/>
            </a:pPr>
            <a:endParaRPr lang="es-ES_tradnl" sz="2400" b="1" dirty="0" smtClean="0">
              <a:solidFill>
                <a:schemeClr val="tx2"/>
              </a:solidFill>
            </a:endParaRPr>
          </a:p>
          <a:p>
            <a:pPr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 smtClean="0">
                <a:solidFill>
                  <a:schemeClr val="tx2"/>
                </a:solidFill>
              </a:rPr>
              <a:t>Mantener base instalada y sumar nuevos clientes.</a:t>
            </a:r>
          </a:p>
          <a:p>
            <a:pPr>
              <a:buClr>
                <a:srgbClr val="990033"/>
              </a:buClr>
              <a:buFont typeface="Wingdings" pitchFamily="2" charset="2"/>
              <a:buChar char="Ø"/>
            </a:pPr>
            <a:endParaRPr lang="es-ES_tradnl" sz="2400" b="1" dirty="0">
              <a:solidFill>
                <a:schemeClr val="tx2"/>
              </a:solidFill>
            </a:endParaRPr>
          </a:p>
          <a:p>
            <a:pPr>
              <a:buClr>
                <a:srgbClr val="990033"/>
              </a:buClr>
              <a:buFont typeface="Wingdings" pitchFamily="2" charset="2"/>
              <a:buChar char="Ø"/>
            </a:pPr>
            <a:r>
              <a:rPr lang="es-ES_tradnl" sz="2400" b="1" dirty="0" smtClean="0">
                <a:solidFill>
                  <a:schemeClr val="tx2"/>
                </a:solidFill>
              </a:rPr>
              <a:t>Buscamos socios de negocio que integren valor agregado a nuestras herramientas.</a:t>
            </a:r>
            <a:endParaRPr lang="es-ES_tradnl" sz="2400" dirty="0">
              <a:solidFill>
                <a:schemeClr val="tx2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980000" y="6354000"/>
            <a:ext cx="7128000" cy="476250"/>
          </a:xfrm>
          <a:prstGeom prst="rect">
            <a:avLst/>
          </a:prstGeom>
          <a:solidFill>
            <a:srgbClr val="0070C0"/>
          </a:solidFill>
          <a:ln w="41275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Premium </a:t>
            </a:r>
            <a:r>
              <a:rPr lang="es-ES_tradnl" sz="1600" dirty="0">
                <a:solidFill>
                  <a:schemeClr val="bg1"/>
                </a:solidFill>
                <a:latin typeface="Gill Sans MT" pitchFamily="34" charset="0"/>
              </a:rPr>
              <a:t>VAR </a:t>
            </a:r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para México, Colombia, Costa Rica, Guatemala, Honduras y Panamá.</a:t>
            </a:r>
            <a:endParaRPr lang="es-ES" sz="160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8" name="Picture 3" descr="C:\Users\fv\AppData\Local\Microsoft\Windows\Temporary Internet Files\Content.Outlook\H22GE81B\GUPTA-large (3).png"/>
          <p:cNvPicPr>
            <a:picLocks noChangeAspect="1" noChangeArrowheads="1"/>
          </p:cNvPicPr>
          <p:nvPr/>
        </p:nvPicPr>
        <p:blipFill>
          <a:blip r:embed="rId3" cstate="print"/>
          <a:srcRect b="25000"/>
          <a:stretch>
            <a:fillRect/>
          </a:stretch>
        </p:blipFill>
        <p:spPr bwMode="auto">
          <a:xfrm>
            <a:off x="179512" y="6408020"/>
            <a:ext cx="1728192" cy="39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logoacsisolo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504" y="36000"/>
            <a:ext cx="1584176" cy="7213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980000" y="36000"/>
            <a:ext cx="7128000" cy="799200"/>
          </a:xfrm>
          <a:prstGeom prst="rect">
            <a:avLst/>
          </a:prstGeom>
          <a:solidFill>
            <a:srgbClr val="800000"/>
          </a:solidFill>
          <a:ln w="63500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800" b="1" dirty="0" smtClean="0">
                <a:solidFill>
                  <a:schemeClr val="bg1"/>
                </a:solidFill>
              </a:rPr>
              <a:t>PRIMERA LINEA DE SOPORTE TECNICO 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836712"/>
            <a:ext cx="9144000" cy="5472608"/>
          </a:xfrm>
        </p:spPr>
        <p:txBody>
          <a:bodyPr/>
          <a:lstStyle/>
          <a:p>
            <a:pPr marL="609600" indent="-609600">
              <a:buClr>
                <a:srgbClr val="990033"/>
              </a:buClr>
              <a:buFont typeface="Wingdings" pitchFamily="2" charset="2"/>
              <a:buNone/>
            </a:pPr>
            <a:endParaRPr lang="es-ES_tradnl" sz="2400" dirty="0"/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r>
              <a:rPr lang="es-ES_tradnl" sz="2400" b="1" dirty="0" err="1" smtClean="0"/>
              <a:t>Team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Developer</a:t>
            </a:r>
            <a:r>
              <a:rPr lang="es-ES_tradnl" sz="2400" b="1" dirty="0" smtClean="0"/>
              <a:t>. </a:t>
            </a:r>
            <a:r>
              <a:rPr lang="es-ES_tradnl" sz="2400" dirty="0" smtClean="0"/>
              <a:t>Software de desarrollo en </a:t>
            </a:r>
            <a:r>
              <a:rPr lang="es-ES_tradnl" sz="2400" dirty="0" err="1" smtClean="0"/>
              <a:t>.Net</a:t>
            </a:r>
            <a:r>
              <a:rPr lang="es-ES_tradnl" sz="2400" dirty="0" smtClean="0"/>
              <a:t> para C/S y Web.</a:t>
            </a:r>
            <a:endParaRPr lang="es-ES_tradnl" sz="2400" dirty="0"/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endParaRPr lang="es-ES_tradnl" sz="2400" b="1" dirty="0"/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r>
              <a:rPr lang="es-ES_tradnl" sz="2400" b="1" dirty="0" err="1" smtClean="0"/>
              <a:t>SQLBase</a:t>
            </a:r>
            <a:r>
              <a:rPr lang="es-ES_tradnl" sz="2400" b="1" dirty="0" smtClean="0"/>
              <a:t>. </a:t>
            </a:r>
            <a:r>
              <a:rPr lang="es-ES_tradnl" sz="2400" dirty="0" smtClean="0"/>
              <a:t>RDBMS plataforma Windows-Linux.</a:t>
            </a:r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endParaRPr lang="es-ES_tradnl" sz="2400" b="1" dirty="0"/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r>
              <a:rPr lang="es-ES_tradnl" sz="2400" b="1" dirty="0" err="1" smtClean="0"/>
              <a:t>Accell</a:t>
            </a:r>
            <a:r>
              <a:rPr lang="es-ES_tradnl" sz="2400" b="1" dirty="0" smtClean="0"/>
              <a:t> IDS/SQL. </a:t>
            </a:r>
            <a:r>
              <a:rPr lang="es-ES_tradnl" sz="2400" dirty="0" smtClean="0"/>
              <a:t>Software de desarrollo plataforma multiusuario.</a:t>
            </a:r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endParaRPr lang="es-ES_tradnl" sz="2400" b="1" dirty="0" smtClean="0"/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r>
              <a:rPr lang="es-ES_tradnl" sz="2400" b="1" dirty="0" err="1" smtClean="0"/>
              <a:t>Vision</a:t>
            </a:r>
            <a:r>
              <a:rPr lang="es-ES_tradnl" sz="2400" b="1" dirty="0" smtClean="0"/>
              <a:t>. </a:t>
            </a:r>
            <a:r>
              <a:rPr lang="es-ES_tradnl" sz="2400" dirty="0" smtClean="0"/>
              <a:t>Software de desarrollo para C/S Windows-Linux.</a:t>
            </a:r>
            <a:endParaRPr lang="es-ES_tradnl" sz="2400" dirty="0"/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endParaRPr lang="es-ES_tradnl" sz="2400" b="1" dirty="0"/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r>
              <a:rPr lang="es-ES_tradnl" sz="2400" b="1" dirty="0" smtClean="0"/>
              <a:t>NXJ. </a:t>
            </a:r>
            <a:r>
              <a:rPr lang="es-ES_tradnl" sz="2400" dirty="0" smtClean="0"/>
              <a:t>Software de desarrollo en JAVA para Web.</a:t>
            </a:r>
            <a:endParaRPr lang="es-ES_tradnl" sz="2400" dirty="0"/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endParaRPr lang="es-ES_tradnl" sz="2400" b="1" dirty="0"/>
          </a:p>
          <a:p>
            <a:pPr marL="630000" lvl="1" indent="-533400">
              <a:spcBef>
                <a:spcPts val="0"/>
              </a:spcBef>
              <a:buFontTx/>
              <a:buAutoNum type="arabicPeriod"/>
            </a:pPr>
            <a:r>
              <a:rPr lang="es-ES_tradnl" sz="2400" b="1" dirty="0" err="1" smtClean="0"/>
              <a:t>Dataserver</a:t>
            </a:r>
            <a:r>
              <a:rPr lang="es-ES_tradnl" sz="2400" b="1" dirty="0" smtClean="0"/>
              <a:t>. </a:t>
            </a:r>
            <a:r>
              <a:rPr lang="es-ES_tradnl" sz="2400" dirty="0" smtClean="0"/>
              <a:t>RDBMS plataforma Unix-Linux. </a:t>
            </a:r>
            <a:r>
              <a:rPr lang="es-ES_tradnl" sz="2400" b="1" dirty="0" smtClean="0"/>
              <a:t>  </a:t>
            </a:r>
            <a:endParaRPr lang="es-ES_tradnl" sz="2400" b="1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80000" y="6354000"/>
            <a:ext cx="7128000" cy="476250"/>
          </a:xfrm>
          <a:prstGeom prst="rect">
            <a:avLst/>
          </a:prstGeom>
          <a:solidFill>
            <a:srgbClr val="0070C0"/>
          </a:solidFill>
          <a:ln w="41275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Premium </a:t>
            </a:r>
            <a:r>
              <a:rPr lang="es-ES_tradnl" sz="1600" dirty="0">
                <a:solidFill>
                  <a:schemeClr val="bg1"/>
                </a:solidFill>
                <a:latin typeface="Gill Sans MT" pitchFamily="34" charset="0"/>
              </a:rPr>
              <a:t>VAR </a:t>
            </a:r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para México, Colombia, Costa Rica, Guatemala, Honduras y Panamá.</a:t>
            </a:r>
            <a:endParaRPr lang="es-ES" sz="160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6" name="Picture 3" descr="C:\Users\fv\AppData\Local\Microsoft\Windows\Temporary Internet Files\Content.Outlook\H22GE81B\GUPTA-large (3).png"/>
          <p:cNvPicPr>
            <a:picLocks noChangeAspect="1" noChangeArrowheads="1"/>
          </p:cNvPicPr>
          <p:nvPr/>
        </p:nvPicPr>
        <p:blipFill>
          <a:blip r:embed="rId3" cstate="print"/>
          <a:srcRect b="25000"/>
          <a:stretch>
            <a:fillRect/>
          </a:stretch>
        </p:blipFill>
        <p:spPr bwMode="auto">
          <a:xfrm>
            <a:off x="179512" y="6408020"/>
            <a:ext cx="1728192" cy="39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logoacsisolo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504" y="36000"/>
            <a:ext cx="1584176" cy="7213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0000" y="36000"/>
            <a:ext cx="7128000" cy="799200"/>
          </a:xfrm>
          <a:prstGeom prst="rect">
            <a:avLst/>
          </a:prstGeom>
          <a:solidFill>
            <a:srgbClr val="800000"/>
          </a:solidFill>
          <a:ln w="63500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800" b="1" dirty="0" smtClean="0">
                <a:solidFill>
                  <a:schemeClr val="bg1"/>
                </a:solidFill>
              </a:rPr>
              <a:t>CAPACITACION Y OUTSOURCING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836712"/>
            <a:ext cx="8569325" cy="5400600"/>
          </a:xfrm>
        </p:spPr>
        <p:txBody>
          <a:bodyPr/>
          <a:lstStyle/>
          <a:p>
            <a:pPr marL="609600" indent="-609600">
              <a:buClr>
                <a:srgbClr val="990033"/>
              </a:buClr>
              <a:buFont typeface="Wingdings" pitchFamily="2" charset="2"/>
              <a:buNone/>
            </a:pPr>
            <a:endParaRPr lang="es-ES_tradnl" sz="2400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err="1"/>
              <a:t>Team</a:t>
            </a:r>
            <a:r>
              <a:rPr lang="es-ES_tradnl" sz="2400" b="1" dirty="0"/>
              <a:t> </a:t>
            </a:r>
            <a:r>
              <a:rPr lang="es-ES_tradnl" sz="2400" b="1" dirty="0" err="1" smtClean="0"/>
              <a:t>Developer</a:t>
            </a:r>
            <a:r>
              <a:rPr lang="es-ES_tradnl" sz="2400" b="1" dirty="0" smtClean="0"/>
              <a:t>.</a:t>
            </a: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err="1" smtClean="0"/>
              <a:t>SQLBase</a:t>
            </a:r>
            <a:r>
              <a:rPr lang="es-ES_tradnl" sz="2400" b="1" dirty="0" smtClean="0"/>
              <a:t>.</a:t>
            </a:r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err="1" smtClean="0"/>
              <a:t>Accell</a:t>
            </a:r>
            <a:r>
              <a:rPr lang="es-ES_tradnl" sz="2400" b="1" dirty="0" smtClean="0"/>
              <a:t> (IDS y SQL).</a:t>
            </a:r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endParaRPr lang="es-ES_tradnl" sz="2400" b="1" dirty="0" smtClean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err="1" smtClean="0"/>
              <a:t>Vision</a:t>
            </a:r>
            <a:r>
              <a:rPr lang="es-ES_tradnl" sz="2400" b="1" dirty="0" smtClean="0"/>
              <a:t>.</a:t>
            </a: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smtClean="0"/>
              <a:t>NXJ.</a:t>
            </a: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err="1" smtClean="0"/>
              <a:t>Dataserver</a:t>
            </a:r>
            <a:r>
              <a:rPr lang="es-ES_tradnl" sz="2400" b="1" dirty="0" smtClean="0"/>
              <a:t> </a:t>
            </a:r>
            <a:r>
              <a:rPr lang="es-ES_tradnl" sz="2400" b="1" dirty="0"/>
              <a:t>(OLTP y ELS).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80000" y="6354000"/>
            <a:ext cx="7128000" cy="476250"/>
          </a:xfrm>
          <a:prstGeom prst="rect">
            <a:avLst/>
          </a:prstGeom>
          <a:solidFill>
            <a:srgbClr val="0070C0"/>
          </a:solidFill>
          <a:ln w="41275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Premium </a:t>
            </a:r>
            <a:r>
              <a:rPr lang="es-ES_tradnl" sz="1600" dirty="0">
                <a:solidFill>
                  <a:schemeClr val="bg1"/>
                </a:solidFill>
                <a:latin typeface="Gill Sans MT" pitchFamily="34" charset="0"/>
              </a:rPr>
              <a:t>VAR </a:t>
            </a:r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para México, Colombia, Costa Rica, Guatemala, Honduras y Panamá.</a:t>
            </a:r>
            <a:endParaRPr lang="es-ES" sz="160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6" name="Picture 3" descr="C:\Users\fv\AppData\Local\Microsoft\Windows\Temporary Internet Files\Content.Outlook\H22GE81B\GUPTA-large (3).png"/>
          <p:cNvPicPr>
            <a:picLocks noChangeAspect="1" noChangeArrowheads="1"/>
          </p:cNvPicPr>
          <p:nvPr/>
        </p:nvPicPr>
        <p:blipFill>
          <a:blip r:embed="rId3" cstate="print"/>
          <a:srcRect b="25000"/>
          <a:stretch>
            <a:fillRect/>
          </a:stretch>
        </p:blipFill>
        <p:spPr bwMode="auto">
          <a:xfrm>
            <a:off x="179512" y="6408020"/>
            <a:ext cx="1728192" cy="39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logoacsisolo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504" y="36000"/>
            <a:ext cx="1584176" cy="7213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0000" y="36000"/>
            <a:ext cx="7128000" cy="799200"/>
          </a:xfrm>
          <a:prstGeom prst="rect">
            <a:avLst/>
          </a:prstGeom>
          <a:solidFill>
            <a:srgbClr val="800000"/>
          </a:solidFill>
          <a:ln w="63500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800" b="1" dirty="0" smtClean="0">
                <a:solidFill>
                  <a:schemeClr val="bg1"/>
                </a:solidFill>
              </a:rPr>
              <a:t>EN PROCESO……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836712"/>
            <a:ext cx="8569325" cy="5400600"/>
          </a:xfrm>
        </p:spPr>
        <p:txBody>
          <a:bodyPr/>
          <a:lstStyle/>
          <a:p>
            <a:pPr marL="609600" indent="-609600">
              <a:buClr>
                <a:srgbClr val="990033"/>
              </a:buClr>
              <a:buFont typeface="Wingdings" pitchFamily="2" charset="2"/>
              <a:buNone/>
            </a:pPr>
            <a:endParaRPr lang="es-ES_tradnl" sz="2400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smtClean="0"/>
              <a:t>TD </a:t>
            </a:r>
            <a:r>
              <a:rPr lang="es-ES_tradnl" sz="2400" b="1" dirty="0" err="1" smtClean="0"/>
              <a:t>mobile</a:t>
            </a:r>
            <a:r>
              <a:rPr lang="es-ES_tradnl" sz="2400" b="1" dirty="0" smtClean="0"/>
              <a:t>.</a:t>
            </a:r>
          </a:p>
          <a:p>
            <a:pPr marL="1390650" lvl="2" indent="-533400">
              <a:spcBef>
                <a:spcPts val="376"/>
              </a:spcBef>
            </a:pPr>
            <a:r>
              <a:rPr lang="es-ES_tradnl" sz="2000" b="1" dirty="0" smtClean="0"/>
              <a:t> </a:t>
            </a:r>
            <a:r>
              <a:rPr lang="es-ES_tradnl" sz="2200" b="1" dirty="0" smtClean="0"/>
              <a:t>Ofrecer capacitación y soporte local en Junio de 2014.</a:t>
            </a:r>
          </a:p>
          <a:p>
            <a:pPr marL="1390650" lvl="2" indent="-533400">
              <a:spcBef>
                <a:spcPts val="376"/>
              </a:spcBef>
            </a:pPr>
            <a:r>
              <a:rPr lang="es-ES_tradnl" sz="2200" b="1" dirty="0" smtClean="0"/>
              <a:t>Ofrecer </a:t>
            </a:r>
            <a:r>
              <a:rPr lang="es-ES_tradnl" sz="2200" b="1" dirty="0" err="1" smtClean="0"/>
              <a:t>outsourcing</a:t>
            </a:r>
            <a:r>
              <a:rPr lang="es-ES_tradnl" sz="2200" b="1" dirty="0" smtClean="0"/>
              <a:t> en el tercer trimestre de 2014</a:t>
            </a:r>
            <a:endParaRPr lang="es-ES_tradnl" sz="22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err="1" smtClean="0"/>
              <a:t>Team</a:t>
            </a:r>
            <a:r>
              <a:rPr lang="es-ES_tradnl" sz="2400" b="1" dirty="0" smtClean="0"/>
              <a:t> </a:t>
            </a:r>
            <a:r>
              <a:rPr lang="es-ES_tradnl" sz="2400" b="1" dirty="0" err="1" smtClean="0"/>
              <a:t>Developer</a:t>
            </a:r>
            <a:r>
              <a:rPr lang="es-ES_tradnl" sz="2400" b="1" dirty="0" smtClean="0"/>
              <a:t> versión 6.3.</a:t>
            </a:r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err="1" smtClean="0"/>
              <a:t>SQLBase</a:t>
            </a:r>
            <a:r>
              <a:rPr lang="es-ES_tradnl" sz="2400" b="1" dirty="0" smtClean="0"/>
              <a:t> versión 11.8.</a:t>
            </a:r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endParaRPr lang="es-ES_tradnl" sz="2400" b="1" dirty="0" smtClean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err="1" smtClean="0"/>
              <a:t>Vision</a:t>
            </a:r>
            <a:r>
              <a:rPr lang="es-ES_tradnl" sz="2400" b="1" dirty="0" smtClean="0"/>
              <a:t> 9.3.</a:t>
            </a: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endParaRPr lang="es-ES_tradnl" sz="2400" b="1" dirty="0"/>
          </a:p>
          <a:p>
            <a:pPr marL="990600" lvl="1" indent="-533400">
              <a:spcBef>
                <a:spcPts val="376"/>
              </a:spcBef>
              <a:buFontTx/>
              <a:buAutoNum type="arabicPeriod"/>
            </a:pPr>
            <a:r>
              <a:rPr lang="es-ES_tradnl" sz="2400" b="1" dirty="0" smtClean="0"/>
              <a:t>NXJ 12.2.  </a:t>
            </a:r>
            <a:endParaRPr lang="es-ES_tradnl" sz="2400" b="1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80000" y="6354000"/>
            <a:ext cx="7128000" cy="476250"/>
          </a:xfrm>
          <a:prstGeom prst="rect">
            <a:avLst/>
          </a:prstGeom>
          <a:solidFill>
            <a:srgbClr val="0070C0"/>
          </a:solidFill>
          <a:ln w="41275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Premium </a:t>
            </a:r>
            <a:r>
              <a:rPr lang="es-ES_tradnl" sz="1600" dirty="0">
                <a:solidFill>
                  <a:schemeClr val="bg1"/>
                </a:solidFill>
                <a:latin typeface="Gill Sans MT" pitchFamily="34" charset="0"/>
              </a:rPr>
              <a:t>VAR </a:t>
            </a:r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para México, Colombia, Costa Rica, Guatemala, Honduras y Panamá.</a:t>
            </a:r>
            <a:endParaRPr lang="es-ES" sz="160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6" name="Picture 3" descr="C:\Users\fv\AppData\Local\Microsoft\Windows\Temporary Internet Files\Content.Outlook\H22GE81B\GUPTA-large (3).png"/>
          <p:cNvPicPr>
            <a:picLocks noChangeAspect="1" noChangeArrowheads="1"/>
          </p:cNvPicPr>
          <p:nvPr/>
        </p:nvPicPr>
        <p:blipFill>
          <a:blip r:embed="rId3" cstate="print"/>
          <a:srcRect b="25000"/>
          <a:stretch>
            <a:fillRect/>
          </a:stretch>
        </p:blipFill>
        <p:spPr bwMode="auto">
          <a:xfrm>
            <a:off x="179512" y="6408020"/>
            <a:ext cx="1728192" cy="39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logoacsisolo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504" y="36000"/>
            <a:ext cx="1584176" cy="7213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2348880"/>
            <a:ext cx="6260232" cy="1470025"/>
          </a:xfrm>
        </p:spPr>
        <p:txBody>
          <a:bodyPr/>
          <a:lstStyle/>
          <a:p>
            <a:r>
              <a:rPr lang="es-ES_tradnl" dirty="0" smtClean="0"/>
              <a:t>Continuamos</a:t>
            </a:r>
            <a:endParaRPr lang="es-ES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980000" y="6354000"/>
            <a:ext cx="7128000" cy="476250"/>
          </a:xfrm>
          <a:prstGeom prst="rect">
            <a:avLst/>
          </a:prstGeom>
          <a:solidFill>
            <a:srgbClr val="0070C0"/>
          </a:solidFill>
          <a:ln w="41275" cmpd="thickThin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Premium </a:t>
            </a:r>
            <a:r>
              <a:rPr lang="es-ES_tradnl" sz="1600" dirty="0">
                <a:solidFill>
                  <a:schemeClr val="bg1"/>
                </a:solidFill>
                <a:latin typeface="Gill Sans MT" pitchFamily="34" charset="0"/>
              </a:rPr>
              <a:t>VAR </a:t>
            </a:r>
            <a:r>
              <a:rPr lang="es-ES_tradnl" sz="1600" dirty="0" smtClean="0">
                <a:solidFill>
                  <a:schemeClr val="bg1"/>
                </a:solidFill>
                <a:latin typeface="Gill Sans MT" pitchFamily="34" charset="0"/>
              </a:rPr>
              <a:t>para México, Colombia, Costa Rica, Guatemala, Honduras y Panamá.</a:t>
            </a:r>
            <a:endParaRPr lang="es-ES" sz="1600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979712" y="36562"/>
            <a:ext cx="7128072" cy="800150"/>
          </a:xfrm>
          <a:prstGeom prst="rect">
            <a:avLst/>
          </a:prstGeom>
          <a:solidFill>
            <a:srgbClr val="800000"/>
          </a:solidFill>
          <a:ln w="63500" cmpd="thickThin">
            <a:solidFill>
              <a:schemeClr val="accent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800" b="1" dirty="0" smtClean="0">
                <a:solidFill>
                  <a:schemeClr val="bg1"/>
                </a:solidFill>
              </a:rPr>
              <a:t>ROAD MAP </a:t>
            </a:r>
            <a:endParaRPr lang="es-ES" sz="2800" b="1" dirty="0">
              <a:solidFill>
                <a:schemeClr val="bg1"/>
              </a:solidFill>
            </a:endParaRPr>
          </a:p>
        </p:txBody>
      </p:sp>
      <p:pic>
        <p:nvPicPr>
          <p:cNvPr id="7" name="6 Imagen" descr="logoacsisolo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36000"/>
            <a:ext cx="1584176" cy="721366"/>
          </a:xfrm>
          <a:prstGeom prst="rect">
            <a:avLst/>
          </a:prstGeom>
        </p:spPr>
      </p:pic>
      <p:pic>
        <p:nvPicPr>
          <p:cNvPr id="8" name="Picture 3" descr="C:\Users\fv\AppData\Local\Microsoft\Windows\Temporary Internet Files\Content.Outlook\H22GE81B\GUPTA-large (3).png"/>
          <p:cNvPicPr>
            <a:picLocks noChangeAspect="1" noChangeArrowheads="1"/>
          </p:cNvPicPr>
          <p:nvPr/>
        </p:nvPicPr>
        <p:blipFill>
          <a:blip r:embed="rId4" cstate="print"/>
          <a:srcRect b="25000"/>
          <a:stretch>
            <a:fillRect/>
          </a:stretch>
        </p:blipFill>
        <p:spPr bwMode="auto">
          <a:xfrm>
            <a:off x="179512" y="6408020"/>
            <a:ext cx="1728192" cy="39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4262</TotalTime>
  <Words>266</Words>
  <Application>Microsoft Office PowerPoint</Application>
  <PresentationFormat>Presentación en pantalla (4:3)</PresentationFormat>
  <Paragraphs>75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Diseño predeterminado</vt:lpstr>
      <vt:lpstr>¡¡Bienvenidos!!</vt:lpstr>
      <vt:lpstr>Diapositiva 2</vt:lpstr>
      <vt:lpstr>Diapositiva 3</vt:lpstr>
      <vt:lpstr>Diapositiva 4</vt:lpstr>
      <vt:lpstr>Diapositiva 5</vt:lpstr>
      <vt:lpstr>Diapositiva 6</vt:lpstr>
      <vt:lpstr>Continuamos</vt:lpstr>
    </vt:vector>
  </TitlesOfParts>
  <Company>ACSI, S.A. DE C.V.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Asesoría en Computación y Sistemas Integrales S.A. de C.V</dc:title>
  <dc:creator>Enrique Vázquez</dc:creator>
  <cp:lastModifiedBy>CYNTHIA</cp:lastModifiedBy>
  <cp:revision>58</cp:revision>
  <dcterms:created xsi:type="dcterms:W3CDTF">2008-06-09T11:33:25Z</dcterms:created>
  <dcterms:modified xsi:type="dcterms:W3CDTF">2014-05-22T02:20:03Z</dcterms:modified>
</cp:coreProperties>
</file>